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58" r:id="rId3"/>
    <p:sldId id="259" r:id="rId4"/>
    <p:sldId id="261" r:id="rId5"/>
    <p:sldId id="287" r:id="rId6"/>
    <p:sldId id="263" r:id="rId7"/>
    <p:sldId id="288" r:id="rId8"/>
    <p:sldId id="289" r:id="rId9"/>
    <p:sldId id="290" r:id="rId10"/>
    <p:sldId id="272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79" r:id="rId20"/>
  </p:sldIdLst>
  <p:sldSz cx="9144000" cy="5143500" type="screen16x9"/>
  <p:notesSz cx="6858000" cy="9144000"/>
  <p:embeddedFontLst>
    <p:embeddedFont>
      <p:font typeface="Sniglet" panose="020B0604020202020204" charset="0"/>
      <p:regular r:id="rId22"/>
    </p:embeddedFont>
    <p:embeddedFont>
      <p:font typeface="Walter Turncoat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9A339F-0B2F-475B-9E20-0358B17E3567}">
  <a:tblStyle styleId="{F59A339F-0B2F-475B-9E20-0358B17E35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794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278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298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813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406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018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98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6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337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444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76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Lucy_cullen@hotmail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Theus1977@hot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685795" y="2051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Chatbot para Venda                 de Donuts</a:t>
            </a:r>
            <a:endParaRPr dirty="0"/>
          </a:p>
        </p:txBody>
      </p:sp>
      <p:grpSp>
        <p:nvGrpSpPr>
          <p:cNvPr id="51" name="Google Shape;51;p11"/>
          <p:cNvGrpSpPr/>
          <p:nvPr/>
        </p:nvGrpSpPr>
        <p:grpSpPr>
          <a:xfrm rot="5034285">
            <a:off x="3627066" y="2403746"/>
            <a:ext cx="1037306" cy="1542227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1000801" y="2497074"/>
            <a:ext cx="2939308" cy="109033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5745109" y="2550989"/>
            <a:ext cx="2733007" cy="101596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áfico 4" descr="Rosca">
            <a:extLst>
              <a:ext uri="{FF2B5EF4-FFF2-40B4-BE49-F238E27FC236}">
                <a16:creationId xmlns:a16="http://schemas.microsoft.com/office/drawing/2014/main" id="{7758324E-5EB8-4D54-B3C2-37ABD449B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7915" y="342524"/>
            <a:ext cx="1303763" cy="13037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processo</a:t>
            </a:r>
            <a:endParaRPr dirty="0"/>
          </a:p>
        </p:txBody>
      </p:sp>
      <p:sp>
        <p:nvSpPr>
          <p:cNvPr id="228" name="Google Shape;228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526412" y="2029519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Acesse o portal IBM cloud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2707783" y="2026387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Crie um projeto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4889154" y="2026387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Configure o bot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233" name="Google Shape;233;p27"/>
          <p:cNvGrpSpPr/>
          <p:nvPr/>
        </p:nvGrpSpPr>
        <p:grpSpPr>
          <a:xfrm>
            <a:off x="1737302" y="2728494"/>
            <a:ext cx="1242539" cy="232966"/>
            <a:chOff x="2266178" y="2764475"/>
            <a:chExt cx="1792245" cy="232966"/>
          </a:xfrm>
        </p:grpSpPr>
        <p:sp>
          <p:nvSpPr>
            <p:cNvPr id="234" name="Google Shape;234;p27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2;p27">
            <a:extLst>
              <a:ext uri="{FF2B5EF4-FFF2-40B4-BE49-F238E27FC236}">
                <a16:creationId xmlns:a16="http://schemas.microsoft.com/office/drawing/2014/main" id="{010F3CB7-61E3-4B1A-AC31-9F101B78D956}"/>
              </a:ext>
            </a:extLst>
          </p:cNvPr>
          <p:cNvSpPr/>
          <p:nvPr/>
        </p:nvSpPr>
        <p:spPr>
          <a:xfrm>
            <a:off x="7070525" y="2026387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Aplique onde quiser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24" name="Google Shape;233;p27">
            <a:extLst>
              <a:ext uri="{FF2B5EF4-FFF2-40B4-BE49-F238E27FC236}">
                <a16:creationId xmlns:a16="http://schemas.microsoft.com/office/drawing/2014/main" id="{45EAF274-5050-4E02-80CE-DF51441C210B}"/>
              </a:ext>
            </a:extLst>
          </p:cNvPr>
          <p:cNvGrpSpPr/>
          <p:nvPr/>
        </p:nvGrpSpPr>
        <p:grpSpPr>
          <a:xfrm>
            <a:off x="3984065" y="2765320"/>
            <a:ext cx="1242539" cy="232966"/>
            <a:chOff x="2266178" y="2764475"/>
            <a:chExt cx="1792245" cy="232966"/>
          </a:xfrm>
        </p:grpSpPr>
        <p:sp>
          <p:nvSpPr>
            <p:cNvPr id="25" name="Google Shape;234;p27">
              <a:extLst>
                <a:ext uri="{FF2B5EF4-FFF2-40B4-BE49-F238E27FC236}">
                  <a16:creationId xmlns:a16="http://schemas.microsoft.com/office/drawing/2014/main" id="{BA094B9B-F2C2-430D-AA76-651A4A7B05E3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5;p27">
              <a:extLst>
                <a:ext uri="{FF2B5EF4-FFF2-40B4-BE49-F238E27FC236}">
                  <a16:creationId xmlns:a16="http://schemas.microsoft.com/office/drawing/2014/main" id="{AB127B9D-737D-46C7-8FA9-814907F2CAC0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33;p27">
            <a:extLst>
              <a:ext uri="{FF2B5EF4-FFF2-40B4-BE49-F238E27FC236}">
                <a16:creationId xmlns:a16="http://schemas.microsoft.com/office/drawing/2014/main" id="{4B84F833-4E9E-4705-89A2-451E0D0E2F7D}"/>
              </a:ext>
            </a:extLst>
          </p:cNvPr>
          <p:cNvGrpSpPr/>
          <p:nvPr/>
        </p:nvGrpSpPr>
        <p:grpSpPr>
          <a:xfrm>
            <a:off x="6212178" y="2777807"/>
            <a:ext cx="1242539" cy="232966"/>
            <a:chOff x="2266178" y="2764475"/>
            <a:chExt cx="1792245" cy="232966"/>
          </a:xfrm>
        </p:grpSpPr>
        <p:sp>
          <p:nvSpPr>
            <p:cNvPr id="28" name="Google Shape;234;p27">
              <a:extLst>
                <a:ext uri="{FF2B5EF4-FFF2-40B4-BE49-F238E27FC236}">
                  <a16:creationId xmlns:a16="http://schemas.microsoft.com/office/drawing/2014/main" id="{AF1DE9E6-68D9-46E3-BBFE-0EDB4F6100CF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5;p27">
              <a:extLst>
                <a:ext uri="{FF2B5EF4-FFF2-40B4-BE49-F238E27FC236}">
                  <a16:creationId xmlns:a16="http://schemas.microsoft.com/office/drawing/2014/main" id="{0AD2B3B6-C5CE-41C0-8913-F3C8E8EFA2A2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processo</a:t>
            </a:r>
            <a:endParaRPr dirty="0"/>
          </a:p>
        </p:txBody>
      </p:sp>
      <p:sp>
        <p:nvSpPr>
          <p:cNvPr id="228" name="Google Shape;228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F70E4C-7628-4A30-8D3A-F7F1849B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35" y="1744409"/>
            <a:ext cx="6468123" cy="3127778"/>
          </a:xfrm>
          <a:prstGeom prst="rect">
            <a:avLst/>
          </a:prstGeom>
        </p:spPr>
      </p:pic>
      <p:sp>
        <p:nvSpPr>
          <p:cNvPr id="16" name="Google Shape;82;p14">
            <a:extLst>
              <a:ext uri="{FF2B5EF4-FFF2-40B4-BE49-F238E27FC236}">
                <a16:creationId xmlns:a16="http://schemas.microsoft.com/office/drawing/2014/main" id="{45AF12C2-E43C-460E-B232-88BBFA973AD5}"/>
              </a:ext>
            </a:extLst>
          </p:cNvPr>
          <p:cNvSpPr txBox="1">
            <a:spLocks/>
          </p:cNvSpPr>
          <p:nvPr/>
        </p:nvSpPr>
        <p:spPr>
          <a:xfrm>
            <a:off x="0" y="98401"/>
            <a:ext cx="2387993" cy="1726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Após acessar IBM Cloud e efetuar o login procure por Watson no menu lateral esquerdo</a:t>
            </a:r>
          </a:p>
        </p:txBody>
      </p:sp>
      <p:grpSp>
        <p:nvGrpSpPr>
          <p:cNvPr id="17" name="Google Shape;327;p37">
            <a:extLst>
              <a:ext uri="{FF2B5EF4-FFF2-40B4-BE49-F238E27FC236}">
                <a16:creationId xmlns:a16="http://schemas.microsoft.com/office/drawing/2014/main" id="{F56F0C6C-AB7E-4295-A0B3-F7C54DB337F3}"/>
              </a:ext>
            </a:extLst>
          </p:cNvPr>
          <p:cNvGrpSpPr/>
          <p:nvPr/>
        </p:nvGrpSpPr>
        <p:grpSpPr>
          <a:xfrm rot="3829289">
            <a:off x="530347" y="1485662"/>
            <a:ext cx="563806" cy="800942"/>
            <a:chOff x="1113100" y="2199475"/>
            <a:chExt cx="801900" cy="709925"/>
          </a:xfrm>
        </p:grpSpPr>
        <p:sp>
          <p:nvSpPr>
            <p:cNvPr id="18" name="Google Shape;328;p37">
              <a:extLst>
                <a:ext uri="{FF2B5EF4-FFF2-40B4-BE49-F238E27FC236}">
                  <a16:creationId xmlns:a16="http://schemas.microsoft.com/office/drawing/2014/main" id="{5D41EDE2-ED66-4F1A-BA80-FD8333490908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9;p37">
              <a:extLst>
                <a:ext uri="{FF2B5EF4-FFF2-40B4-BE49-F238E27FC236}">
                  <a16:creationId xmlns:a16="http://schemas.microsoft.com/office/drawing/2014/main" id="{55F75D8D-5911-41E8-A421-C58C9727C00E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36;p37">
            <a:extLst>
              <a:ext uri="{FF2B5EF4-FFF2-40B4-BE49-F238E27FC236}">
                <a16:creationId xmlns:a16="http://schemas.microsoft.com/office/drawing/2014/main" id="{6AD55208-BAE1-4095-ACCE-17AFB330841F}"/>
              </a:ext>
            </a:extLst>
          </p:cNvPr>
          <p:cNvSpPr/>
          <p:nvPr/>
        </p:nvSpPr>
        <p:spPr>
          <a:xfrm>
            <a:off x="3459972" y="2938422"/>
            <a:ext cx="1470472" cy="1464765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2;p14">
            <a:extLst>
              <a:ext uri="{FF2B5EF4-FFF2-40B4-BE49-F238E27FC236}">
                <a16:creationId xmlns:a16="http://schemas.microsoft.com/office/drawing/2014/main" id="{62B5B280-F830-44DC-A81F-B4CF741F2051}"/>
              </a:ext>
            </a:extLst>
          </p:cNvPr>
          <p:cNvSpPr txBox="1">
            <a:spLocks/>
          </p:cNvSpPr>
          <p:nvPr/>
        </p:nvSpPr>
        <p:spPr>
          <a:xfrm>
            <a:off x="7680033" y="2043463"/>
            <a:ext cx="1560067" cy="1361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Acesse a opção “construir o </a:t>
            </a:r>
            <a:r>
              <a:rPr lang="pt-BR" sz="2000" dirty="0" err="1">
                <a:solidFill>
                  <a:schemeClr val="lt1"/>
                </a:solidFill>
                <a:latin typeface="Sniglet"/>
              </a:rPr>
              <a:t>chatbot</a:t>
            </a:r>
            <a:r>
              <a:rPr lang="pt-BR" sz="2000" dirty="0">
                <a:solidFill>
                  <a:schemeClr val="lt1"/>
                </a:solidFill>
                <a:latin typeface="Sniglet"/>
              </a:rPr>
              <a:t>”</a:t>
            </a:r>
          </a:p>
        </p:txBody>
      </p:sp>
      <p:grpSp>
        <p:nvGrpSpPr>
          <p:cNvPr id="24" name="Google Shape;330;p37">
            <a:extLst>
              <a:ext uri="{FF2B5EF4-FFF2-40B4-BE49-F238E27FC236}">
                <a16:creationId xmlns:a16="http://schemas.microsoft.com/office/drawing/2014/main" id="{12D8C378-D37E-4711-B0DB-3931D90D3497}"/>
              </a:ext>
            </a:extLst>
          </p:cNvPr>
          <p:cNvGrpSpPr/>
          <p:nvPr/>
        </p:nvGrpSpPr>
        <p:grpSpPr>
          <a:xfrm rot="10800000">
            <a:off x="7841965" y="3405117"/>
            <a:ext cx="1011200" cy="292500"/>
            <a:chOff x="271125" y="812725"/>
            <a:chExt cx="766525" cy="221725"/>
          </a:xfrm>
        </p:grpSpPr>
        <p:sp>
          <p:nvSpPr>
            <p:cNvPr id="25" name="Google Shape;331;p37">
              <a:extLst>
                <a:ext uri="{FF2B5EF4-FFF2-40B4-BE49-F238E27FC236}">
                  <a16:creationId xmlns:a16="http://schemas.microsoft.com/office/drawing/2014/main" id="{7D164162-00E8-4F42-AF29-66834BFD187A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2;p37">
              <a:extLst>
                <a:ext uri="{FF2B5EF4-FFF2-40B4-BE49-F238E27FC236}">
                  <a16:creationId xmlns:a16="http://schemas.microsoft.com/office/drawing/2014/main" id="{82B5610B-7916-4B87-831F-5B3F4E93B1D3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431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processo</a:t>
            </a:r>
            <a:endParaRPr dirty="0"/>
          </a:p>
        </p:txBody>
      </p:sp>
      <p:sp>
        <p:nvSpPr>
          <p:cNvPr id="228" name="Google Shape;228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;p14">
            <a:extLst>
              <a:ext uri="{FF2B5EF4-FFF2-40B4-BE49-F238E27FC236}">
                <a16:creationId xmlns:a16="http://schemas.microsoft.com/office/drawing/2014/main" id="{45AF12C2-E43C-460E-B232-88BBFA973AD5}"/>
              </a:ext>
            </a:extLst>
          </p:cNvPr>
          <p:cNvSpPr txBox="1">
            <a:spLocks/>
          </p:cNvSpPr>
          <p:nvPr/>
        </p:nvSpPr>
        <p:spPr>
          <a:xfrm>
            <a:off x="80796" y="806044"/>
            <a:ext cx="1969477" cy="1420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Após escolher o plano acesse a opção “Criar assistente”</a:t>
            </a:r>
          </a:p>
        </p:txBody>
      </p:sp>
      <p:grpSp>
        <p:nvGrpSpPr>
          <p:cNvPr id="17" name="Google Shape;327;p37">
            <a:extLst>
              <a:ext uri="{FF2B5EF4-FFF2-40B4-BE49-F238E27FC236}">
                <a16:creationId xmlns:a16="http://schemas.microsoft.com/office/drawing/2014/main" id="{F56F0C6C-AB7E-4295-A0B3-F7C54DB337F3}"/>
              </a:ext>
            </a:extLst>
          </p:cNvPr>
          <p:cNvGrpSpPr/>
          <p:nvPr/>
        </p:nvGrpSpPr>
        <p:grpSpPr>
          <a:xfrm rot="5738564">
            <a:off x="1003542" y="2231421"/>
            <a:ext cx="811647" cy="800942"/>
            <a:chOff x="1113100" y="2199475"/>
            <a:chExt cx="801900" cy="709925"/>
          </a:xfrm>
        </p:grpSpPr>
        <p:sp>
          <p:nvSpPr>
            <p:cNvPr id="18" name="Google Shape;328;p37">
              <a:extLst>
                <a:ext uri="{FF2B5EF4-FFF2-40B4-BE49-F238E27FC236}">
                  <a16:creationId xmlns:a16="http://schemas.microsoft.com/office/drawing/2014/main" id="{5D41EDE2-ED66-4F1A-BA80-FD8333490908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9;p37">
              <a:extLst>
                <a:ext uri="{FF2B5EF4-FFF2-40B4-BE49-F238E27FC236}">
                  <a16:creationId xmlns:a16="http://schemas.microsoft.com/office/drawing/2014/main" id="{55F75D8D-5911-41E8-A421-C58C9727C00E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82;p14">
            <a:extLst>
              <a:ext uri="{FF2B5EF4-FFF2-40B4-BE49-F238E27FC236}">
                <a16:creationId xmlns:a16="http://schemas.microsoft.com/office/drawing/2014/main" id="{62B5B280-F830-44DC-A81F-B4CF741F2051}"/>
              </a:ext>
            </a:extLst>
          </p:cNvPr>
          <p:cNvSpPr txBox="1">
            <a:spLocks/>
          </p:cNvSpPr>
          <p:nvPr/>
        </p:nvSpPr>
        <p:spPr>
          <a:xfrm>
            <a:off x="6534118" y="1441643"/>
            <a:ext cx="2500626" cy="2260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Atribua Skills ao projeto (como por exemplo o idioma que seu </a:t>
            </a:r>
            <a:r>
              <a:rPr lang="pt-BR" sz="2000" dirty="0" err="1">
                <a:solidFill>
                  <a:schemeClr val="lt1"/>
                </a:solidFill>
                <a:latin typeface="Sniglet"/>
              </a:rPr>
              <a:t>bot</a:t>
            </a:r>
            <a:r>
              <a:rPr lang="pt-BR" sz="2000" dirty="0">
                <a:solidFill>
                  <a:schemeClr val="lt1"/>
                </a:solidFill>
                <a:latin typeface="Sniglet"/>
              </a:rPr>
              <a:t> deverá compreender, pode ser mais de um)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ACC043D-8A8A-4E57-B141-EA64858EC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97" y="1805888"/>
            <a:ext cx="3707990" cy="18052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720E6C6-A32C-4C1B-994E-F13D38B43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750" y="3712352"/>
            <a:ext cx="4171932" cy="1265898"/>
          </a:xfrm>
          <a:prstGeom prst="rect">
            <a:avLst/>
          </a:prstGeom>
        </p:spPr>
      </p:pic>
      <p:grpSp>
        <p:nvGrpSpPr>
          <p:cNvPr id="20" name="Google Shape;327;p37">
            <a:extLst>
              <a:ext uri="{FF2B5EF4-FFF2-40B4-BE49-F238E27FC236}">
                <a16:creationId xmlns:a16="http://schemas.microsoft.com/office/drawing/2014/main" id="{F713796B-CEEB-4BF2-9597-E252F3E0276B}"/>
              </a:ext>
            </a:extLst>
          </p:cNvPr>
          <p:cNvGrpSpPr/>
          <p:nvPr/>
        </p:nvGrpSpPr>
        <p:grpSpPr>
          <a:xfrm rot="15038611" flipH="1">
            <a:off x="8281229" y="3311881"/>
            <a:ext cx="811647" cy="800942"/>
            <a:chOff x="1113100" y="2199475"/>
            <a:chExt cx="801900" cy="709925"/>
          </a:xfrm>
        </p:grpSpPr>
        <p:sp>
          <p:nvSpPr>
            <p:cNvPr id="21" name="Google Shape;328;p37">
              <a:extLst>
                <a:ext uri="{FF2B5EF4-FFF2-40B4-BE49-F238E27FC236}">
                  <a16:creationId xmlns:a16="http://schemas.microsoft.com/office/drawing/2014/main" id="{88829054-67F3-4E67-870F-0D4B06A5B0F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;p37">
              <a:extLst>
                <a:ext uri="{FF2B5EF4-FFF2-40B4-BE49-F238E27FC236}">
                  <a16:creationId xmlns:a16="http://schemas.microsoft.com/office/drawing/2014/main" id="{96D2F997-7F4B-4069-AB65-D59672019A1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B56912D-1E71-4FEA-B464-283E15E08F83}"/>
              </a:ext>
            </a:extLst>
          </p:cNvPr>
          <p:cNvSpPr txBox="1"/>
          <p:nvPr/>
        </p:nvSpPr>
        <p:spPr>
          <a:xfrm>
            <a:off x="-8482" y="3734184"/>
            <a:ext cx="40609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lt1"/>
                </a:solidFill>
                <a:latin typeface="Sniglet"/>
              </a:rPr>
              <a:t>É possível consultar os planos em: https://www.ibm.com/cloud/watson-assistant/pricing/</a:t>
            </a:r>
          </a:p>
        </p:txBody>
      </p:sp>
    </p:spTree>
    <p:extLst>
      <p:ext uri="{BB962C8B-B14F-4D97-AF65-F5344CB8AC3E}">
        <p14:creationId xmlns:p14="http://schemas.microsoft.com/office/powerpoint/2010/main" val="407189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processo</a:t>
            </a:r>
            <a:endParaRPr dirty="0"/>
          </a:p>
        </p:txBody>
      </p:sp>
      <p:sp>
        <p:nvSpPr>
          <p:cNvPr id="228" name="Google Shape;228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;p14">
            <a:extLst>
              <a:ext uri="{FF2B5EF4-FFF2-40B4-BE49-F238E27FC236}">
                <a16:creationId xmlns:a16="http://schemas.microsoft.com/office/drawing/2014/main" id="{45AF12C2-E43C-460E-B232-88BBFA973AD5}"/>
              </a:ext>
            </a:extLst>
          </p:cNvPr>
          <p:cNvSpPr txBox="1">
            <a:spLocks/>
          </p:cNvSpPr>
          <p:nvPr/>
        </p:nvSpPr>
        <p:spPr>
          <a:xfrm>
            <a:off x="0" y="343043"/>
            <a:ext cx="2338847" cy="1420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Quando o projeto estiver criado e configurado é necessário definir as intenções</a:t>
            </a:r>
          </a:p>
        </p:txBody>
      </p:sp>
      <p:sp>
        <p:nvSpPr>
          <p:cNvPr id="5" name="Google Shape;82;p14">
            <a:extLst>
              <a:ext uri="{FF2B5EF4-FFF2-40B4-BE49-F238E27FC236}">
                <a16:creationId xmlns:a16="http://schemas.microsoft.com/office/drawing/2014/main" id="{62B5B280-F830-44DC-A81F-B4CF741F2051}"/>
              </a:ext>
            </a:extLst>
          </p:cNvPr>
          <p:cNvSpPr txBox="1">
            <a:spLocks/>
          </p:cNvSpPr>
          <p:nvPr/>
        </p:nvSpPr>
        <p:spPr>
          <a:xfrm>
            <a:off x="5812272" y="16962"/>
            <a:ext cx="3140434" cy="2260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Intenção é como o usuário pode abordar o </a:t>
            </a:r>
            <a:r>
              <a:rPr lang="pt-BR" sz="2000" dirty="0" err="1">
                <a:solidFill>
                  <a:schemeClr val="lt1"/>
                </a:solidFill>
                <a:latin typeface="Sniglet"/>
              </a:rPr>
              <a:t>chatbot</a:t>
            </a:r>
            <a:r>
              <a:rPr lang="pt-BR" sz="2000" dirty="0">
                <a:solidFill>
                  <a:schemeClr val="lt1"/>
                </a:solidFill>
                <a:latin typeface="Sniglet"/>
              </a:rPr>
              <a:t> e a partir delas a inteligência será capaz de mesclar e derivar as possibilidades de abordagem</a:t>
            </a:r>
          </a:p>
        </p:txBody>
      </p:sp>
      <p:grpSp>
        <p:nvGrpSpPr>
          <p:cNvPr id="20" name="Google Shape;327;p37">
            <a:extLst>
              <a:ext uri="{FF2B5EF4-FFF2-40B4-BE49-F238E27FC236}">
                <a16:creationId xmlns:a16="http://schemas.microsoft.com/office/drawing/2014/main" id="{F713796B-CEEB-4BF2-9597-E252F3E0276B}"/>
              </a:ext>
            </a:extLst>
          </p:cNvPr>
          <p:cNvGrpSpPr/>
          <p:nvPr/>
        </p:nvGrpSpPr>
        <p:grpSpPr>
          <a:xfrm rot="9496278" flipH="1">
            <a:off x="2332975" y="1414408"/>
            <a:ext cx="811647" cy="800942"/>
            <a:chOff x="1113100" y="2199475"/>
            <a:chExt cx="801900" cy="709925"/>
          </a:xfrm>
        </p:grpSpPr>
        <p:sp>
          <p:nvSpPr>
            <p:cNvPr id="21" name="Google Shape;328;p37">
              <a:extLst>
                <a:ext uri="{FF2B5EF4-FFF2-40B4-BE49-F238E27FC236}">
                  <a16:creationId xmlns:a16="http://schemas.microsoft.com/office/drawing/2014/main" id="{88829054-67F3-4E67-870F-0D4B06A5B0F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;p37">
              <a:extLst>
                <a:ext uri="{FF2B5EF4-FFF2-40B4-BE49-F238E27FC236}">
                  <a16:creationId xmlns:a16="http://schemas.microsoft.com/office/drawing/2014/main" id="{96D2F997-7F4B-4069-AB65-D59672019A1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FD44880-90DA-4C80-96BE-9CF40FC76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962"/>
          <a:stretch/>
        </p:blipFill>
        <p:spPr>
          <a:xfrm>
            <a:off x="1824497" y="2174771"/>
            <a:ext cx="2364574" cy="9728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420D205-310D-440A-91F3-6F3424D5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914" y="1509037"/>
            <a:ext cx="1551266" cy="3517899"/>
          </a:xfrm>
          <a:prstGeom prst="rect">
            <a:avLst/>
          </a:prstGeom>
        </p:spPr>
      </p:pic>
      <p:grpSp>
        <p:nvGrpSpPr>
          <p:cNvPr id="23" name="Google Shape;327;p37">
            <a:extLst>
              <a:ext uri="{FF2B5EF4-FFF2-40B4-BE49-F238E27FC236}">
                <a16:creationId xmlns:a16="http://schemas.microsoft.com/office/drawing/2014/main" id="{E1AA5FC0-EE7F-44EA-80E9-101ED2281B6B}"/>
              </a:ext>
            </a:extLst>
          </p:cNvPr>
          <p:cNvGrpSpPr/>
          <p:nvPr/>
        </p:nvGrpSpPr>
        <p:grpSpPr>
          <a:xfrm rot="15843612" flipH="1">
            <a:off x="6399383" y="2375916"/>
            <a:ext cx="811647" cy="800942"/>
            <a:chOff x="1113100" y="2199475"/>
            <a:chExt cx="801900" cy="709925"/>
          </a:xfrm>
        </p:grpSpPr>
        <p:sp>
          <p:nvSpPr>
            <p:cNvPr id="24" name="Google Shape;328;p37">
              <a:extLst>
                <a:ext uri="{FF2B5EF4-FFF2-40B4-BE49-F238E27FC236}">
                  <a16:creationId xmlns:a16="http://schemas.microsoft.com/office/drawing/2014/main" id="{8E7DBEB7-B2A0-4DA7-BA6B-E69F899FF180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9;p37">
              <a:extLst>
                <a:ext uri="{FF2B5EF4-FFF2-40B4-BE49-F238E27FC236}">
                  <a16:creationId xmlns:a16="http://schemas.microsoft.com/office/drawing/2014/main" id="{CA1F079D-47F3-4D73-A850-A8A3A9E4FA4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82;p14">
            <a:extLst>
              <a:ext uri="{FF2B5EF4-FFF2-40B4-BE49-F238E27FC236}">
                <a16:creationId xmlns:a16="http://schemas.microsoft.com/office/drawing/2014/main" id="{1F965049-A21F-44C2-93A9-77C83F155A14}"/>
              </a:ext>
            </a:extLst>
          </p:cNvPr>
          <p:cNvSpPr txBox="1">
            <a:spLocks/>
          </p:cNvSpPr>
          <p:nvPr/>
        </p:nvSpPr>
        <p:spPr>
          <a:xfrm>
            <a:off x="207666" y="3230480"/>
            <a:ext cx="4342228" cy="1913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Existem intenções </a:t>
            </a:r>
            <a:r>
              <a:rPr lang="pt-BR" sz="2000" dirty="0" err="1">
                <a:solidFill>
                  <a:schemeClr val="lt1"/>
                </a:solidFill>
                <a:latin typeface="Sniglet"/>
              </a:rPr>
              <a:t>pré</a:t>
            </a:r>
            <a:r>
              <a:rPr lang="pt-BR" sz="2000" dirty="0">
                <a:solidFill>
                  <a:schemeClr val="lt1"/>
                </a:solidFill>
                <a:latin typeface="Sniglet"/>
              </a:rPr>
              <a:t> definidas que podem ser adicionadas e editadas de acordo com a necessidade</a:t>
            </a:r>
            <a:r>
              <a:rPr lang="pt-BR" sz="1100" dirty="0">
                <a:solidFill>
                  <a:schemeClr val="lt1"/>
                </a:solidFill>
                <a:latin typeface="Sniglet"/>
              </a:rPr>
              <a:t>       https://us-south.assistant.watson.cloud.ibm.com/us-south/crn:v1:bluemix:public:conversation:us-south:a~2F232015d4e202473ca50d4dba60ab915d:bbd734a3-68c0-4fca-bf05-c9dea31fa62d::/skills/35d720dc-3ddb-40ef-9c15-093429f4d74c/build/catalogx</a:t>
            </a:r>
            <a:endParaRPr lang="pt-BR" sz="2000" dirty="0">
              <a:solidFill>
                <a:schemeClr val="lt1"/>
              </a:solidFill>
              <a:latin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88268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processo</a:t>
            </a:r>
            <a:endParaRPr dirty="0"/>
          </a:p>
        </p:txBody>
      </p:sp>
      <p:sp>
        <p:nvSpPr>
          <p:cNvPr id="228" name="Google Shape;228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;p14">
            <a:extLst>
              <a:ext uri="{FF2B5EF4-FFF2-40B4-BE49-F238E27FC236}">
                <a16:creationId xmlns:a16="http://schemas.microsoft.com/office/drawing/2014/main" id="{45AF12C2-E43C-460E-B232-88BBFA973AD5}"/>
              </a:ext>
            </a:extLst>
          </p:cNvPr>
          <p:cNvSpPr txBox="1">
            <a:spLocks/>
          </p:cNvSpPr>
          <p:nvPr/>
        </p:nvSpPr>
        <p:spPr>
          <a:xfrm>
            <a:off x="-6025" y="644991"/>
            <a:ext cx="2338847" cy="1134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Após a definição das intenções é a vez das entidades</a:t>
            </a:r>
          </a:p>
        </p:txBody>
      </p:sp>
      <p:grpSp>
        <p:nvGrpSpPr>
          <p:cNvPr id="20" name="Google Shape;327;p37">
            <a:extLst>
              <a:ext uri="{FF2B5EF4-FFF2-40B4-BE49-F238E27FC236}">
                <a16:creationId xmlns:a16="http://schemas.microsoft.com/office/drawing/2014/main" id="{F713796B-CEEB-4BF2-9597-E252F3E0276B}"/>
              </a:ext>
            </a:extLst>
          </p:cNvPr>
          <p:cNvGrpSpPr/>
          <p:nvPr/>
        </p:nvGrpSpPr>
        <p:grpSpPr>
          <a:xfrm rot="9496278" flipH="1">
            <a:off x="2332975" y="1414408"/>
            <a:ext cx="811647" cy="800942"/>
            <a:chOff x="1113100" y="2199475"/>
            <a:chExt cx="801900" cy="709925"/>
          </a:xfrm>
        </p:grpSpPr>
        <p:sp>
          <p:nvSpPr>
            <p:cNvPr id="21" name="Google Shape;328;p37">
              <a:extLst>
                <a:ext uri="{FF2B5EF4-FFF2-40B4-BE49-F238E27FC236}">
                  <a16:creationId xmlns:a16="http://schemas.microsoft.com/office/drawing/2014/main" id="{88829054-67F3-4E67-870F-0D4B06A5B0F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;p37">
              <a:extLst>
                <a:ext uri="{FF2B5EF4-FFF2-40B4-BE49-F238E27FC236}">
                  <a16:creationId xmlns:a16="http://schemas.microsoft.com/office/drawing/2014/main" id="{96D2F997-7F4B-4069-AB65-D59672019A1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5397C7F8-5EAF-404E-903E-2C383707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1" y="2163654"/>
            <a:ext cx="6769558" cy="63038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8D00E7-856F-47CC-B6AC-FD421F966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21" y="3281097"/>
            <a:ext cx="4720396" cy="1543090"/>
          </a:xfrm>
          <a:prstGeom prst="rect">
            <a:avLst/>
          </a:prstGeom>
        </p:spPr>
      </p:pic>
      <p:sp>
        <p:nvSpPr>
          <p:cNvPr id="9" name="Google Shape;82;p14">
            <a:extLst>
              <a:ext uri="{FF2B5EF4-FFF2-40B4-BE49-F238E27FC236}">
                <a16:creationId xmlns:a16="http://schemas.microsoft.com/office/drawing/2014/main" id="{4926CC6D-57BC-4DBB-B75B-B05D743A3C84}"/>
              </a:ext>
            </a:extLst>
          </p:cNvPr>
          <p:cNvSpPr txBox="1">
            <a:spLocks/>
          </p:cNvSpPr>
          <p:nvPr/>
        </p:nvSpPr>
        <p:spPr>
          <a:xfrm>
            <a:off x="5900061" y="2955730"/>
            <a:ext cx="2338847" cy="2031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Também é possível definir Sinônimos, nomes alternativos, pelos quais uma variável possa ser referida</a:t>
            </a:r>
          </a:p>
        </p:txBody>
      </p:sp>
      <p:grpSp>
        <p:nvGrpSpPr>
          <p:cNvPr id="29" name="Google Shape;330;p37">
            <a:extLst>
              <a:ext uri="{FF2B5EF4-FFF2-40B4-BE49-F238E27FC236}">
                <a16:creationId xmlns:a16="http://schemas.microsoft.com/office/drawing/2014/main" id="{AE5D410B-DAC7-47FE-82C4-852E441A33F1}"/>
              </a:ext>
            </a:extLst>
          </p:cNvPr>
          <p:cNvGrpSpPr/>
          <p:nvPr/>
        </p:nvGrpSpPr>
        <p:grpSpPr>
          <a:xfrm rot="10137508">
            <a:off x="5233181" y="4029275"/>
            <a:ext cx="759655" cy="292500"/>
            <a:chOff x="271125" y="812725"/>
            <a:chExt cx="766525" cy="221725"/>
          </a:xfrm>
        </p:grpSpPr>
        <p:sp>
          <p:nvSpPr>
            <p:cNvPr id="30" name="Google Shape;331;p37">
              <a:extLst>
                <a:ext uri="{FF2B5EF4-FFF2-40B4-BE49-F238E27FC236}">
                  <a16:creationId xmlns:a16="http://schemas.microsoft.com/office/drawing/2014/main" id="{1372EB0D-50DF-4443-ADBD-4962C063F45A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2;p37">
              <a:extLst>
                <a:ext uri="{FF2B5EF4-FFF2-40B4-BE49-F238E27FC236}">
                  <a16:creationId xmlns:a16="http://schemas.microsoft.com/office/drawing/2014/main" id="{11DE1507-60FE-4D55-8BC7-426A3AEBB71C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543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processo</a:t>
            </a:r>
            <a:endParaRPr dirty="0"/>
          </a:p>
        </p:txBody>
      </p:sp>
      <p:sp>
        <p:nvSpPr>
          <p:cNvPr id="228" name="Google Shape;228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;p14">
            <a:extLst>
              <a:ext uri="{FF2B5EF4-FFF2-40B4-BE49-F238E27FC236}">
                <a16:creationId xmlns:a16="http://schemas.microsoft.com/office/drawing/2014/main" id="{45AF12C2-E43C-460E-B232-88BBFA973AD5}"/>
              </a:ext>
            </a:extLst>
          </p:cNvPr>
          <p:cNvSpPr txBox="1">
            <a:spLocks/>
          </p:cNvSpPr>
          <p:nvPr/>
        </p:nvSpPr>
        <p:spPr>
          <a:xfrm>
            <a:off x="-1" y="384481"/>
            <a:ext cx="3645341" cy="1950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É possível definir se alguma entidade nativa será usada, neste caso foi ativado o @sys_number,</a:t>
            </a:r>
          </a:p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Dessa forma serão identificadas as quantidades</a:t>
            </a:r>
          </a:p>
        </p:txBody>
      </p:sp>
      <p:grpSp>
        <p:nvGrpSpPr>
          <p:cNvPr id="20" name="Google Shape;327;p37">
            <a:extLst>
              <a:ext uri="{FF2B5EF4-FFF2-40B4-BE49-F238E27FC236}">
                <a16:creationId xmlns:a16="http://schemas.microsoft.com/office/drawing/2014/main" id="{F713796B-CEEB-4BF2-9597-E252F3E0276B}"/>
              </a:ext>
            </a:extLst>
          </p:cNvPr>
          <p:cNvGrpSpPr/>
          <p:nvPr/>
        </p:nvGrpSpPr>
        <p:grpSpPr>
          <a:xfrm rot="10544224" flipH="1">
            <a:off x="3239516" y="1588979"/>
            <a:ext cx="811647" cy="800942"/>
            <a:chOff x="1113100" y="2199475"/>
            <a:chExt cx="801900" cy="709925"/>
          </a:xfrm>
        </p:grpSpPr>
        <p:sp>
          <p:nvSpPr>
            <p:cNvPr id="21" name="Google Shape;328;p37">
              <a:extLst>
                <a:ext uri="{FF2B5EF4-FFF2-40B4-BE49-F238E27FC236}">
                  <a16:creationId xmlns:a16="http://schemas.microsoft.com/office/drawing/2014/main" id="{88829054-67F3-4E67-870F-0D4B06A5B0F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;p37">
              <a:extLst>
                <a:ext uri="{FF2B5EF4-FFF2-40B4-BE49-F238E27FC236}">
                  <a16:creationId xmlns:a16="http://schemas.microsoft.com/office/drawing/2014/main" id="{96D2F997-7F4B-4069-AB65-D59672019A1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2B04644-53CA-4728-82E0-14A92E6F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13" y="2466251"/>
            <a:ext cx="8018867" cy="201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69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processo</a:t>
            </a:r>
            <a:endParaRPr dirty="0"/>
          </a:p>
        </p:txBody>
      </p:sp>
      <p:sp>
        <p:nvSpPr>
          <p:cNvPr id="228" name="Google Shape;228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;p14">
            <a:extLst>
              <a:ext uri="{FF2B5EF4-FFF2-40B4-BE49-F238E27FC236}">
                <a16:creationId xmlns:a16="http://schemas.microsoft.com/office/drawing/2014/main" id="{45AF12C2-E43C-460E-B232-88BBFA973AD5}"/>
              </a:ext>
            </a:extLst>
          </p:cNvPr>
          <p:cNvSpPr txBox="1">
            <a:spLocks/>
          </p:cNvSpPr>
          <p:nvPr/>
        </p:nvSpPr>
        <p:spPr>
          <a:xfrm>
            <a:off x="-81078" y="5032"/>
            <a:ext cx="3645341" cy="1358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Com as informações de intenção e entidades já é possível definir o dialogo, que é feito em níveis</a:t>
            </a:r>
          </a:p>
        </p:txBody>
      </p:sp>
      <p:grpSp>
        <p:nvGrpSpPr>
          <p:cNvPr id="20" name="Google Shape;327;p37">
            <a:extLst>
              <a:ext uri="{FF2B5EF4-FFF2-40B4-BE49-F238E27FC236}">
                <a16:creationId xmlns:a16="http://schemas.microsoft.com/office/drawing/2014/main" id="{F713796B-CEEB-4BF2-9597-E252F3E0276B}"/>
              </a:ext>
            </a:extLst>
          </p:cNvPr>
          <p:cNvGrpSpPr/>
          <p:nvPr/>
        </p:nvGrpSpPr>
        <p:grpSpPr>
          <a:xfrm rot="13382474" flipH="1">
            <a:off x="2875673" y="1317777"/>
            <a:ext cx="811647" cy="800942"/>
            <a:chOff x="1113100" y="2199475"/>
            <a:chExt cx="801900" cy="709925"/>
          </a:xfrm>
        </p:grpSpPr>
        <p:sp>
          <p:nvSpPr>
            <p:cNvPr id="21" name="Google Shape;328;p37">
              <a:extLst>
                <a:ext uri="{FF2B5EF4-FFF2-40B4-BE49-F238E27FC236}">
                  <a16:creationId xmlns:a16="http://schemas.microsoft.com/office/drawing/2014/main" id="{88829054-67F3-4E67-870F-0D4B06A5B0F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;p37">
              <a:extLst>
                <a:ext uri="{FF2B5EF4-FFF2-40B4-BE49-F238E27FC236}">
                  <a16:creationId xmlns:a16="http://schemas.microsoft.com/office/drawing/2014/main" id="{96D2F997-7F4B-4069-AB65-D59672019A1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4B6A8047-3ABD-4CE7-96A7-19C43BF1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5" y="1427741"/>
            <a:ext cx="2985334" cy="17203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F004EF3-CF57-4D29-8038-20E3E8534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611" y="246105"/>
            <a:ext cx="2958457" cy="22727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6ADE83A-A5AC-4CBD-8FA2-C3A3679BE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507" y="3878831"/>
            <a:ext cx="4943915" cy="1118266"/>
          </a:xfrm>
          <a:prstGeom prst="rect">
            <a:avLst/>
          </a:prstGeom>
        </p:spPr>
      </p:pic>
      <p:sp>
        <p:nvSpPr>
          <p:cNvPr id="9" name="Google Shape;82;p14">
            <a:extLst>
              <a:ext uri="{FF2B5EF4-FFF2-40B4-BE49-F238E27FC236}">
                <a16:creationId xmlns:a16="http://schemas.microsoft.com/office/drawing/2014/main" id="{5F0CEAED-EB9A-4656-8B20-D8B16F215805}"/>
              </a:ext>
            </a:extLst>
          </p:cNvPr>
          <p:cNvSpPr txBox="1">
            <a:spLocks/>
          </p:cNvSpPr>
          <p:nvPr/>
        </p:nvSpPr>
        <p:spPr>
          <a:xfrm>
            <a:off x="3111835" y="2036384"/>
            <a:ext cx="3120079" cy="1720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Em um nó é necessário definir qual a intenção que será atendida nesta instância e quais variáveis obrigatórias (entidades)</a:t>
            </a:r>
          </a:p>
        </p:txBody>
      </p:sp>
      <p:grpSp>
        <p:nvGrpSpPr>
          <p:cNvPr id="18" name="Google Shape;327;p37">
            <a:extLst>
              <a:ext uri="{FF2B5EF4-FFF2-40B4-BE49-F238E27FC236}">
                <a16:creationId xmlns:a16="http://schemas.microsoft.com/office/drawing/2014/main" id="{2027B72A-48A8-42E7-B64C-AB99168BA613}"/>
              </a:ext>
            </a:extLst>
          </p:cNvPr>
          <p:cNvGrpSpPr/>
          <p:nvPr/>
        </p:nvGrpSpPr>
        <p:grpSpPr>
          <a:xfrm>
            <a:off x="6360313" y="2684500"/>
            <a:ext cx="833571" cy="635267"/>
            <a:chOff x="1113100" y="2199475"/>
            <a:chExt cx="801900" cy="709925"/>
          </a:xfrm>
        </p:grpSpPr>
        <p:sp>
          <p:nvSpPr>
            <p:cNvPr id="19" name="Google Shape;328;p37">
              <a:extLst>
                <a:ext uri="{FF2B5EF4-FFF2-40B4-BE49-F238E27FC236}">
                  <a16:creationId xmlns:a16="http://schemas.microsoft.com/office/drawing/2014/main" id="{6F8F0DB4-D0C4-4322-BB35-1C01A539717A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9;p37">
              <a:extLst>
                <a:ext uri="{FF2B5EF4-FFF2-40B4-BE49-F238E27FC236}">
                  <a16:creationId xmlns:a16="http://schemas.microsoft.com/office/drawing/2014/main" id="{545FCA16-2E5E-4B18-B9E4-716A7EAC883B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2;p14">
            <a:extLst>
              <a:ext uri="{FF2B5EF4-FFF2-40B4-BE49-F238E27FC236}">
                <a16:creationId xmlns:a16="http://schemas.microsoft.com/office/drawing/2014/main" id="{75CF9193-6903-4E60-BB6D-0A461E99F34B}"/>
              </a:ext>
            </a:extLst>
          </p:cNvPr>
          <p:cNvSpPr txBox="1">
            <a:spLocks/>
          </p:cNvSpPr>
          <p:nvPr/>
        </p:nvSpPr>
        <p:spPr>
          <a:xfrm>
            <a:off x="827348" y="3497850"/>
            <a:ext cx="2341741" cy="1499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E qual deverá ser a resposta quando todos os requisitos forem atendidos</a:t>
            </a:r>
          </a:p>
        </p:txBody>
      </p:sp>
      <p:grpSp>
        <p:nvGrpSpPr>
          <p:cNvPr id="25" name="Google Shape;330;p37">
            <a:extLst>
              <a:ext uri="{FF2B5EF4-FFF2-40B4-BE49-F238E27FC236}">
                <a16:creationId xmlns:a16="http://schemas.microsoft.com/office/drawing/2014/main" id="{126F4FE2-ECA7-4AD8-9F44-B6E729885D96}"/>
              </a:ext>
            </a:extLst>
          </p:cNvPr>
          <p:cNvGrpSpPr/>
          <p:nvPr/>
        </p:nvGrpSpPr>
        <p:grpSpPr>
          <a:xfrm>
            <a:off x="3063562" y="4344908"/>
            <a:ext cx="733092" cy="292500"/>
            <a:chOff x="271125" y="812725"/>
            <a:chExt cx="766525" cy="221725"/>
          </a:xfrm>
        </p:grpSpPr>
        <p:sp>
          <p:nvSpPr>
            <p:cNvPr id="26" name="Google Shape;331;p37">
              <a:extLst>
                <a:ext uri="{FF2B5EF4-FFF2-40B4-BE49-F238E27FC236}">
                  <a16:creationId xmlns:a16="http://schemas.microsoft.com/office/drawing/2014/main" id="{B1428A23-5FBA-426B-8303-C451C935EBFA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2;p37">
              <a:extLst>
                <a:ext uri="{FF2B5EF4-FFF2-40B4-BE49-F238E27FC236}">
                  <a16:creationId xmlns:a16="http://schemas.microsoft.com/office/drawing/2014/main" id="{979CEA15-483C-42FB-B173-C9C66A3C79A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7088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processo</a:t>
            </a:r>
            <a:endParaRPr dirty="0"/>
          </a:p>
        </p:txBody>
      </p:sp>
      <p:sp>
        <p:nvSpPr>
          <p:cNvPr id="228" name="Google Shape;228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;p14">
            <a:extLst>
              <a:ext uri="{FF2B5EF4-FFF2-40B4-BE49-F238E27FC236}">
                <a16:creationId xmlns:a16="http://schemas.microsoft.com/office/drawing/2014/main" id="{45AF12C2-E43C-460E-B232-88BBFA973AD5}"/>
              </a:ext>
            </a:extLst>
          </p:cNvPr>
          <p:cNvSpPr txBox="1">
            <a:spLocks/>
          </p:cNvSpPr>
          <p:nvPr/>
        </p:nvSpPr>
        <p:spPr>
          <a:xfrm>
            <a:off x="594171" y="354270"/>
            <a:ext cx="2760973" cy="114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A todo momento no canto superior direito tem a opção </a:t>
            </a:r>
            <a:r>
              <a:rPr lang="pt-BR" sz="2000" dirty="0" err="1">
                <a:solidFill>
                  <a:schemeClr val="lt1"/>
                </a:solidFill>
                <a:latin typeface="Sniglet"/>
              </a:rPr>
              <a:t>Try</a:t>
            </a:r>
            <a:r>
              <a:rPr lang="pt-BR" sz="2000" dirty="0">
                <a:solidFill>
                  <a:schemeClr val="lt1"/>
                </a:solidFill>
                <a:latin typeface="Sniglet"/>
              </a:rPr>
              <a:t> it</a:t>
            </a:r>
          </a:p>
        </p:txBody>
      </p:sp>
      <p:grpSp>
        <p:nvGrpSpPr>
          <p:cNvPr id="20" name="Google Shape;327;p37">
            <a:extLst>
              <a:ext uri="{FF2B5EF4-FFF2-40B4-BE49-F238E27FC236}">
                <a16:creationId xmlns:a16="http://schemas.microsoft.com/office/drawing/2014/main" id="{F713796B-CEEB-4BF2-9597-E252F3E0276B}"/>
              </a:ext>
            </a:extLst>
          </p:cNvPr>
          <p:cNvGrpSpPr/>
          <p:nvPr/>
        </p:nvGrpSpPr>
        <p:grpSpPr>
          <a:xfrm rot="13382474" flipH="1">
            <a:off x="2875673" y="1317777"/>
            <a:ext cx="811647" cy="800942"/>
            <a:chOff x="1113100" y="2199475"/>
            <a:chExt cx="801900" cy="709925"/>
          </a:xfrm>
        </p:grpSpPr>
        <p:sp>
          <p:nvSpPr>
            <p:cNvPr id="21" name="Google Shape;328;p37">
              <a:extLst>
                <a:ext uri="{FF2B5EF4-FFF2-40B4-BE49-F238E27FC236}">
                  <a16:creationId xmlns:a16="http://schemas.microsoft.com/office/drawing/2014/main" id="{88829054-67F3-4E67-870F-0D4B06A5B0F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;p37">
              <a:extLst>
                <a:ext uri="{FF2B5EF4-FFF2-40B4-BE49-F238E27FC236}">
                  <a16:creationId xmlns:a16="http://schemas.microsoft.com/office/drawing/2014/main" id="{96D2F997-7F4B-4069-AB65-D59672019A1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833086C4-71B9-4549-8F44-B4823DF8E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3" y="1567153"/>
            <a:ext cx="2941040" cy="9236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291C917-7E35-43C1-9A82-F42B890A9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164" y="2655620"/>
            <a:ext cx="2282135" cy="2339427"/>
          </a:xfrm>
          <a:prstGeom prst="rect">
            <a:avLst/>
          </a:prstGeom>
        </p:spPr>
      </p:pic>
      <p:sp>
        <p:nvSpPr>
          <p:cNvPr id="11" name="Google Shape;82;p14">
            <a:extLst>
              <a:ext uri="{FF2B5EF4-FFF2-40B4-BE49-F238E27FC236}">
                <a16:creationId xmlns:a16="http://schemas.microsoft.com/office/drawing/2014/main" id="{C672AC75-F88E-4E54-BFF8-201FFB7B207A}"/>
              </a:ext>
            </a:extLst>
          </p:cNvPr>
          <p:cNvSpPr txBox="1">
            <a:spLocks/>
          </p:cNvSpPr>
          <p:nvPr/>
        </p:nvSpPr>
        <p:spPr>
          <a:xfrm>
            <a:off x="6057125" y="276033"/>
            <a:ext cx="3157213" cy="2295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Em </a:t>
            </a:r>
            <a:r>
              <a:rPr lang="pt-BR" sz="2000" dirty="0" err="1">
                <a:solidFill>
                  <a:schemeClr val="lt1"/>
                </a:solidFill>
                <a:latin typeface="Sniglet"/>
              </a:rPr>
              <a:t>Try</a:t>
            </a:r>
            <a:r>
              <a:rPr lang="pt-BR" sz="2000" dirty="0">
                <a:solidFill>
                  <a:schemeClr val="lt1"/>
                </a:solidFill>
                <a:latin typeface="Sniglet"/>
              </a:rPr>
              <a:t> it é possível conversar com o </a:t>
            </a:r>
            <a:r>
              <a:rPr lang="pt-BR" sz="2000" dirty="0" err="1">
                <a:solidFill>
                  <a:schemeClr val="lt1"/>
                </a:solidFill>
                <a:latin typeface="Sniglet"/>
              </a:rPr>
              <a:t>bot</a:t>
            </a:r>
            <a:r>
              <a:rPr lang="pt-BR" sz="2000" dirty="0">
                <a:solidFill>
                  <a:schemeClr val="lt1"/>
                </a:solidFill>
                <a:latin typeface="Sniglet"/>
              </a:rPr>
              <a:t> e “ensina-lo” o que é irrelevante, o que é uma intenção e o que deve ser compreendido como variável</a:t>
            </a:r>
          </a:p>
        </p:txBody>
      </p:sp>
      <p:grpSp>
        <p:nvGrpSpPr>
          <p:cNvPr id="28" name="Google Shape;327;p37">
            <a:extLst>
              <a:ext uri="{FF2B5EF4-FFF2-40B4-BE49-F238E27FC236}">
                <a16:creationId xmlns:a16="http://schemas.microsoft.com/office/drawing/2014/main" id="{56E78F80-C589-41E1-8D12-6C6485D11102}"/>
              </a:ext>
            </a:extLst>
          </p:cNvPr>
          <p:cNvGrpSpPr/>
          <p:nvPr/>
        </p:nvGrpSpPr>
        <p:grpSpPr>
          <a:xfrm rot="8217526">
            <a:off x="5887536" y="2087408"/>
            <a:ext cx="811647" cy="800942"/>
            <a:chOff x="1113100" y="2199475"/>
            <a:chExt cx="801900" cy="709925"/>
          </a:xfrm>
        </p:grpSpPr>
        <p:sp>
          <p:nvSpPr>
            <p:cNvPr id="29" name="Google Shape;328;p37">
              <a:extLst>
                <a:ext uri="{FF2B5EF4-FFF2-40B4-BE49-F238E27FC236}">
                  <a16:creationId xmlns:a16="http://schemas.microsoft.com/office/drawing/2014/main" id="{98F374D6-AE1C-48EC-AB6D-8FD901FE5CDD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9;p37">
              <a:extLst>
                <a:ext uri="{FF2B5EF4-FFF2-40B4-BE49-F238E27FC236}">
                  <a16:creationId xmlns:a16="http://schemas.microsoft.com/office/drawing/2014/main" id="{6D861423-8D9D-4369-A0C8-FA2CA95B059A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C9CE93D6-3C29-4A4A-8E24-140E79ECB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796" y="2652655"/>
            <a:ext cx="3143285" cy="23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processo</a:t>
            </a:r>
            <a:endParaRPr dirty="0"/>
          </a:p>
        </p:txBody>
      </p:sp>
      <p:sp>
        <p:nvSpPr>
          <p:cNvPr id="228" name="Google Shape;228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;p14">
            <a:extLst>
              <a:ext uri="{FF2B5EF4-FFF2-40B4-BE49-F238E27FC236}">
                <a16:creationId xmlns:a16="http://schemas.microsoft.com/office/drawing/2014/main" id="{45AF12C2-E43C-460E-B232-88BBFA973AD5}"/>
              </a:ext>
            </a:extLst>
          </p:cNvPr>
          <p:cNvSpPr txBox="1">
            <a:spLocks/>
          </p:cNvSpPr>
          <p:nvPr/>
        </p:nvSpPr>
        <p:spPr>
          <a:xfrm>
            <a:off x="151173" y="424313"/>
            <a:ext cx="2760973" cy="114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Por fim, é só escolher a plataforma</a:t>
            </a:r>
          </a:p>
        </p:txBody>
      </p:sp>
      <p:grpSp>
        <p:nvGrpSpPr>
          <p:cNvPr id="20" name="Google Shape;327;p37">
            <a:extLst>
              <a:ext uri="{FF2B5EF4-FFF2-40B4-BE49-F238E27FC236}">
                <a16:creationId xmlns:a16="http://schemas.microsoft.com/office/drawing/2014/main" id="{F713796B-CEEB-4BF2-9597-E252F3E0276B}"/>
              </a:ext>
            </a:extLst>
          </p:cNvPr>
          <p:cNvGrpSpPr/>
          <p:nvPr/>
        </p:nvGrpSpPr>
        <p:grpSpPr>
          <a:xfrm rot="11550081" flipH="1">
            <a:off x="2777935" y="1187393"/>
            <a:ext cx="617880" cy="472996"/>
            <a:chOff x="1113100" y="2199475"/>
            <a:chExt cx="801900" cy="709925"/>
          </a:xfrm>
        </p:grpSpPr>
        <p:sp>
          <p:nvSpPr>
            <p:cNvPr id="21" name="Google Shape;328;p37">
              <a:extLst>
                <a:ext uri="{FF2B5EF4-FFF2-40B4-BE49-F238E27FC236}">
                  <a16:creationId xmlns:a16="http://schemas.microsoft.com/office/drawing/2014/main" id="{88829054-67F3-4E67-870F-0D4B06A5B0F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;p37">
              <a:extLst>
                <a:ext uri="{FF2B5EF4-FFF2-40B4-BE49-F238E27FC236}">
                  <a16:creationId xmlns:a16="http://schemas.microsoft.com/office/drawing/2014/main" id="{96D2F997-7F4B-4069-AB65-D59672019A11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82;p14">
            <a:extLst>
              <a:ext uri="{FF2B5EF4-FFF2-40B4-BE49-F238E27FC236}">
                <a16:creationId xmlns:a16="http://schemas.microsoft.com/office/drawing/2014/main" id="{C672AC75-F88E-4E54-BFF8-201FFB7B207A}"/>
              </a:ext>
            </a:extLst>
          </p:cNvPr>
          <p:cNvSpPr txBox="1">
            <a:spLocks/>
          </p:cNvSpPr>
          <p:nvPr/>
        </p:nvSpPr>
        <p:spPr>
          <a:xfrm>
            <a:off x="7196609" y="4625198"/>
            <a:ext cx="1882372" cy="518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chemeClr val="lt1"/>
                </a:solidFill>
                <a:latin typeface="Sniglet"/>
              </a:rPr>
              <a:t>E implantar...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CE3A11F-4803-4C29-AD56-7A31A0ACF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153"/>
          <a:stretch/>
        </p:blipFill>
        <p:spPr>
          <a:xfrm>
            <a:off x="478823" y="1818950"/>
            <a:ext cx="3301158" cy="105085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481AFE2-EA52-4993-8705-51D566B6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004" y="967975"/>
            <a:ext cx="3107319" cy="16935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7FD3FD-37FD-4D44-8778-A77497A0E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370" y="2891970"/>
            <a:ext cx="3301158" cy="2109520"/>
          </a:xfrm>
          <a:prstGeom prst="rect">
            <a:avLst/>
          </a:prstGeom>
        </p:spPr>
      </p:pic>
      <p:grpSp>
        <p:nvGrpSpPr>
          <p:cNvPr id="23" name="Google Shape;327;p37">
            <a:extLst>
              <a:ext uri="{FF2B5EF4-FFF2-40B4-BE49-F238E27FC236}">
                <a16:creationId xmlns:a16="http://schemas.microsoft.com/office/drawing/2014/main" id="{AB49AC23-F5DF-4568-9186-0543BD63E7F4}"/>
              </a:ext>
            </a:extLst>
          </p:cNvPr>
          <p:cNvGrpSpPr/>
          <p:nvPr/>
        </p:nvGrpSpPr>
        <p:grpSpPr>
          <a:xfrm rot="10557351" flipH="1">
            <a:off x="3887138" y="2357664"/>
            <a:ext cx="617880" cy="472996"/>
            <a:chOff x="1113100" y="2199475"/>
            <a:chExt cx="801900" cy="709925"/>
          </a:xfrm>
        </p:grpSpPr>
        <p:sp>
          <p:nvSpPr>
            <p:cNvPr id="24" name="Google Shape;328;p37">
              <a:extLst>
                <a:ext uri="{FF2B5EF4-FFF2-40B4-BE49-F238E27FC236}">
                  <a16:creationId xmlns:a16="http://schemas.microsoft.com/office/drawing/2014/main" id="{44F692E5-EC91-452D-8A99-DE06D1E911D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9;p37">
              <a:extLst>
                <a:ext uri="{FF2B5EF4-FFF2-40B4-BE49-F238E27FC236}">
                  <a16:creationId xmlns:a16="http://schemas.microsoft.com/office/drawing/2014/main" id="{D1E3395C-45C1-4DAD-86BB-7290FF8001C6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27;p37">
            <a:extLst>
              <a:ext uri="{FF2B5EF4-FFF2-40B4-BE49-F238E27FC236}">
                <a16:creationId xmlns:a16="http://schemas.microsoft.com/office/drawing/2014/main" id="{51C4E3E2-2923-44F9-A7DB-2EE7F476CF31}"/>
              </a:ext>
            </a:extLst>
          </p:cNvPr>
          <p:cNvGrpSpPr/>
          <p:nvPr/>
        </p:nvGrpSpPr>
        <p:grpSpPr>
          <a:xfrm rot="2090725">
            <a:off x="4265080" y="1620887"/>
            <a:ext cx="1085144" cy="802580"/>
            <a:chOff x="1113100" y="2199475"/>
            <a:chExt cx="801900" cy="709925"/>
          </a:xfrm>
        </p:grpSpPr>
        <p:sp>
          <p:nvSpPr>
            <p:cNvPr id="27" name="Google Shape;328;p37">
              <a:extLst>
                <a:ext uri="{FF2B5EF4-FFF2-40B4-BE49-F238E27FC236}">
                  <a16:creationId xmlns:a16="http://schemas.microsoft.com/office/drawing/2014/main" id="{C3EFF715-7BA2-4CDB-B0F9-E2AA03FDD1AE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9;p37">
              <a:extLst>
                <a:ext uri="{FF2B5EF4-FFF2-40B4-BE49-F238E27FC236}">
                  <a16:creationId xmlns:a16="http://schemas.microsoft.com/office/drawing/2014/main" id="{7BA6139E-EC92-4EC2-A5CD-6BAAA68683CA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5577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Obrigada!</a:t>
            </a:r>
            <a:endParaRPr sz="4800" dirty="0"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9"/>
            <a:ext cx="6593700" cy="23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 dirty="0"/>
              <a:t>Alguma pergunta?</a:t>
            </a:r>
            <a:endParaRPr sz="36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Contacte o grupo através dos e-mails </a:t>
            </a:r>
            <a:r>
              <a:rPr lang="pt-BR" dirty="0">
                <a:solidFill>
                  <a:schemeClr val="lt1"/>
                </a:solidFill>
                <a:hlinkClick r:id="rId3"/>
              </a:rPr>
              <a:t>L</a:t>
            </a:r>
            <a:r>
              <a:rPr lang="en" dirty="0">
                <a:solidFill>
                  <a:schemeClr val="lt1"/>
                </a:solidFill>
                <a:hlinkClick r:id="rId3"/>
              </a:rPr>
              <a:t>ulumoreira98@hotmail.com</a:t>
            </a:r>
            <a:r>
              <a:rPr lang="en" dirty="0">
                <a:solidFill>
                  <a:schemeClr val="lt1"/>
                </a:solidFill>
              </a:rPr>
              <a:t> ou </a:t>
            </a:r>
            <a:r>
              <a:rPr lang="en" dirty="0">
                <a:solidFill>
                  <a:schemeClr val="lt1"/>
                </a:solidFill>
                <a:hlinkClick r:id="rId4"/>
              </a:rPr>
              <a:t>Theus1977@hotmail.com</a:t>
            </a:r>
            <a:endParaRPr lang="en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Grupo!</a:t>
            </a:r>
            <a:endParaRPr sz="4800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1045538" y="2360754"/>
            <a:ext cx="705292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 dirty="0"/>
              <a:t>Curso de Sistemas da Informação</a:t>
            </a:r>
            <a:endParaRPr sz="36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lt1"/>
                </a:solidFill>
              </a:rPr>
              <a:t>Luciana Moreira e Matheus Henrique da Silva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4249880" y="630379"/>
            <a:ext cx="602256" cy="63779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Chatbot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que? Onde? Para que?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projeto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pt-BR" dirty="0"/>
              <a:t>Um software capaz de conversar com pessoas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pt-BR" dirty="0"/>
              <a:t>Será aplicado em uma página web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pt-BR" dirty="0"/>
              <a:t>Terá como finalidade a área de vendas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Construir um chatbot para realização de vendas em um e-commerce de Donuts</a:t>
            </a: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0FC983-4D7A-46DC-AD1E-8DB88CBA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8" y="360839"/>
            <a:ext cx="4178001" cy="206047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E748D8-09A5-47FD-B1CB-48A386725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61" t="3182" r="13216" b="262"/>
          <a:stretch/>
        </p:blipFill>
        <p:spPr>
          <a:xfrm>
            <a:off x="190018" y="1802333"/>
            <a:ext cx="4178001" cy="31920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40A66EB-EF8A-40AF-98C9-B933A8F9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982" y="3091285"/>
            <a:ext cx="3875682" cy="1903091"/>
          </a:xfrm>
          <a:prstGeom prst="rect">
            <a:avLst/>
          </a:prstGeom>
        </p:spPr>
      </p:pic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925F12C1-0905-48C1-95CF-ADB7BED68954}"/>
              </a:ext>
            </a:extLst>
          </p:cNvPr>
          <p:cNvSpPr txBox="1">
            <a:spLocks/>
          </p:cNvSpPr>
          <p:nvPr/>
        </p:nvSpPr>
        <p:spPr>
          <a:xfrm>
            <a:off x="4572000" y="742558"/>
            <a:ext cx="2160620" cy="1505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lt1"/>
              </a:buClr>
              <a:buSzPts val="1400"/>
            </a:pPr>
            <a:r>
              <a:rPr lang="en-US" dirty="0" err="1">
                <a:solidFill>
                  <a:schemeClr val="lt1"/>
                </a:solidFill>
                <a:latin typeface="Sniglet"/>
                <a:sym typeface="Sniglet"/>
              </a:rPr>
              <a:t>Os</a:t>
            </a:r>
            <a:r>
              <a:rPr lang="en-US" dirty="0">
                <a:solidFill>
                  <a:schemeClr val="lt1"/>
                </a:solidFill>
                <a:latin typeface="Sniglet"/>
                <a:sym typeface="Snigle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niglet"/>
                <a:sym typeface="Sniglet"/>
              </a:rPr>
              <a:t>arquivos</a:t>
            </a:r>
            <a:r>
              <a:rPr lang="en-US" dirty="0">
                <a:solidFill>
                  <a:schemeClr val="lt1"/>
                </a:solidFill>
                <a:latin typeface="Sniglet"/>
                <a:sym typeface="Snigle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niglet"/>
                <a:sym typeface="Sniglet"/>
              </a:rPr>
              <a:t>referentes</a:t>
            </a:r>
            <a:r>
              <a:rPr lang="en-US" dirty="0">
                <a:solidFill>
                  <a:schemeClr val="lt1"/>
                </a:solidFill>
                <a:latin typeface="Sniglet"/>
                <a:sym typeface="Snigle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niglet"/>
                <a:sym typeface="Sniglet"/>
              </a:rPr>
              <a:t>ao</a:t>
            </a:r>
            <a:r>
              <a:rPr lang="en-US" dirty="0">
                <a:solidFill>
                  <a:schemeClr val="lt1"/>
                </a:solidFill>
                <a:latin typeface="Sniglet"/>
                <a:sym typeface="Sniglet"/>
              </a:rPr>
              <a:t> site </a:t>
            </a:r>
            <a:r>
              <a:rPr lang="en-US" dirty="0" err="1">
                <a:solidFill>
                  <a:schemeClr val="lt1"/>
                </a:solidFill>
                <a:latin typeface="Sniglet"/>
                <a:sym typeface="Sniglet"/>
              </a:rPr>
              <a:t>estão</a:t>
            </a:r>
            <a:r>
              <a:rPr lang="en-US" dirty="0">
                <a:solidFill>
                  <a:schemeClr val="lt1"/>
                </a:solidFill>
                <a:latin typeface="Sniglet"/>
                <a:sym typeface="Sniglet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Sniglet"/>
                <a:sym typeface="Sniglet"/>
              </a:rPr>
              <a:t>disponíveis</a:t>
            </a:r>
            <a:r>
              <a:rPr lang="en-US" dirty="0">
                <a:solidFill>
                  <a:schemeClr val="lt1"/>
                </a:solidFill>
                <a:latin typeface="Sniglet"/>
                <a:sym typeface="Sniglet"/>
              </a:rPr>
              <a:t> no </a:t>
            </a:r>
            <a:r>
              <a:rPr lang="en-US" dirty="0" err="1">
                <a:solidFill>
                  <a:schemeClr val="lt1"/>
                </a:solidFill>
                <a:latin typeface="Sniglet"/>
                <a:sym typeface="Sniglet"/>
              </a:rPr>
              <a:t>github</a:t>
            </a:r>
            <a:endParaRPr lang="en-US" dirty="0">
              <a:solidFill>
                <a:schemeClr val="lt1"/>
              </a:solidFill>
              <a:latin typeface="Sniglet"/>
              <a:sym typeface="Sniglet"/>
            </a:endParaRPr>
          </a:p>
          <a:p>
            <a:pPr>
              <a:spcBef>
                <a:spcPts val="600"/>
              </a:spcBef>
              <a:buClr>
                <a:schemeClr val="lt1"/>
              </a:buClr>
              <a:buSzPts val="1400"/>
            </a:pPr>
            <a:r>
              <a:rPr lang="en-US" dirty="0">
                <a:solidFill>
                  <a:schemeClr val="lt1"/>
                </a:solidFill>
                <a:latin typeface="Sniglet"/>
                <a:sym typeface="Sniglet"/>
              </a:rPr>
              <a:t>https://github.com/LucianaMoreira/Chatbot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83523A0-CCB1-4FC5-922F-ABF60C48C9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7"/>
          <a:stretch/>
        </p:blipFill>
        <p:spPr>
          <a:xfrm>
            <a:off x="6997450" y="149124"/>
            <a:ext cx="1654214" cy="2864345"/>
          </a:xfrm>
          <a:prstGeom prst="rect">
            <a:avLst/>
          </a:prstGeom>
        </p:spPr>
      </p:pic>
      <p:grpSp>
        <p:nvGrpSpPr>
          <p:cNvPr id="14" name="Google Shape;51;p11">
            <a:extLst>
              <a:ext uri="{FF2B5EF4-FFF2-40B4-BE49-F238E27FC236}">
                <a16:creationId xmlns:a16="http://schemas.microsoft.com/office/drawing/2014/main" id="{AB8AC9B3-F6C0-47E8-9381-7E215F54B44E}"/>
              </a:ext>
            </a:extLst>
          </p:cNvPr>
          <p:cNvGrpSpPr/>
          <p:nvPr/>
        </p:nvGrpSpPr>
        <p:grpSpPr>
          <a:xfrm rot="17280071">
            <a:off x="7728273" y="3397371"/>
            <a:ext cx="2100362" cy="613468"/>
            <a:chOff x="1113100" y="2199475"/>
            <a:chExt cx="801900" cy="709925"/>
          </a:xfrm>
        </p:grpSpPr>
        <p:sp>
          <p:nvSpPr>
            <p:cNvPr id="15" name="Google Shape;52;p11">
              <a:extLst>
                <a:ext uri="{FF2B5EF4-FFF2-40B4-BE49-F238E27FC236}">
                  <a16:creationId xmlns:a16="http://schemas.microsoft.com/office/drawing/2014/main" id="{1D430AA3-6497-4E8A-BF81-99E8CBE202D3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;p11">
              <a:extLst>
                <a:ext uri="{FF2B5EF4-FFF2-40B4-BE49-F238E27FC236}">
                  <a16:creationId xmlns:a16="http://schemas.microsoft.com/office/drawing/2014/main" id="{7BCBE146-F17C-4426-944E-5C6B3FEF25D9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177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457200" y="1599907"/>
            <a:ext cx="3994500" cy="27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Site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Foi desenvolvido um site em HTML, CSS e Bootstrap</a:t>
            </a:r>
            <a:endParaRPr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</a:t>
            </a:r>
            <a:endParaRPr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2"/>
          </p:nvPr>
        </p:nvSpPr>
        <p:spPr>
          <a:xfrm>
            <a:off x="4692275" y="1599907"/>
            <a:ext cx="3994500" cy="27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Chatbot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 chatbot foi desenvolvido com Watson e gerou uma API inserida no site</a:t>
            </a:r>
            <a:endParaRPr dirty="0"/>
          </a:p>
        </p:txBody>
      </p:sp>
      <p:sp>
        <p:nvSpPr>
          <p:cNvPr id="124" name="Google Shape;124;p18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4373895" y="50674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1;p18">
            <a:extLst>
              <a:ext uri="{FF2B5EF4-FFF2-40B4-BE49-F238E27FC236}">
                <a16:creationId xmlns:a16="http://schemas.microsoft.com/office/drawing/2014/main" id="{BCE8DB5A-0A25-442D-A4A4-2C57B49F59AB}"/>
              </a:ext>
            </a:extLst>
          </p:cNvPr>
          <p:cNvSpPr txBox="1">
            <a:spLocks/>
          </p:cNvSpPr>
          <p:nvPr/>
        </p:nvSpPr>
        <p:spPr>
          <a:xfrm>
            <a:off x="962106" y="2721908"/>
            <a:ext cx="3266969" cy="3268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✘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pt-BR" sz="1000" dirty="0"/>
              <a:t>&lt;script&gt;</a:t>
            </a:r>
          </a:p>
          <a:p>
            <a:pPr marL="0" indent="0">
              <a:buFont typeface="Sniglet"/>
              <a:buNone/>
            </a:pPr>
            <a:r>
              <a:rPr lang="pt-BR" sz="1000" dirty="0"/>
              <a:t>  </a:t>
            </a:r>
            <a:r>
              <a:rPr lang="pt-BR" sz="1000" dirty="0" err="1"/>
              <a:t>window.watsonAssistantChatOptions</a:t>
            </a:r>
            <a:r>
              <a:rPr lang="pt-BR" sz="1000" dirty="0"/>
              <a:t> = {</a:t>
            </a:r>
          </a:p>
          <a:p>
            <a:pPr marL="0" indent="0">
              <a:buFont typeface="Sniglet"/>
              <a:buNone/>
            </a:pPr>
            <a:r>
              <a:rPr lang="pt-BR" sz="1000" dirty="0"/>
              <a:t>      </a:t>
            </a:r>
            <a:r>
              <a:rPr lang="pt-BR" sz="1000" dirty="0" err="1"/>
              <a:t>integrationID</a:t>
            </a:r>
            <a:r>
              <a:rPr lang="pt-BR" sz="1000" dirty="0"/>
              <a:t>: "02a25a6e-1ad8-4a26-9220-3df09a9871c2", // The ID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this</a:t>
            </a:r>
            <a:r>
              <a:rPr lang="pt-BR" sz="1000" dirty="0"/>
              <a:t> </a:t>
            </a:r>
            <a:r>
              <a:rPr lang="pt-BR" sz="1000" dirty="0" err="1"/>
              <a:t>integration</a:t>
            </a:r>
            <a:r>
              <a:rPr lang="pt-BR" sz="1000" dirty="0"/>
              <a:t>.</a:t>
            </a:r>
          </a:p>
          <a:p>
            <a:pPr marL="0" indent="0">
              <a:buFont typeface="Sniglet"/>
              <a:buNone/>
            </a:pPr>
            <a:r>
              <a:rPr lang="pt-BR" sz="1000" dirty="0"/>
              <a:t>      </a:t>
            </a:r>
            <a:r>
              <a:rPr lang="pt-BR" sz="1000" dirty="0" err="1"/>
              <a:t>region</a:t>
            </a:r>
            <a:r>
              <a:rPr lang="pt-BR" sz="1000" dirty="0"/>
              <a:t>: "</a:t>
            </a:r>
            <a:r>
              <a:rPr lang="pt-BR" sz="1000" dirty="0" err="1"/>
              <a:t>us-south</a:t>
            </a:r>
            <a:r>
              <a:rPr lang="pt-BR" sz="1000" dirty="0"/>
              <a:t>", // The </a:t>
            </a:r>
            <a:r>
              <a:rPr lang="pt-BR" sz="1000" dirty="0" err="1"/>
              <a:t>region</a:t>
            </a:r>
            <a:r>
              <a:rPr lang="pt-BR" sz="1000" dirty="0"/>
              <a:t> </a:t>
            </a:r>
            <a:r>
              <a:rPr lang="pt-BR" sz="1000" dirty="0" err="1"/>
              <a:t>your</a:t>
            </a:r>
            <a:r>
              <a:rPr lang="pt-BR" sz="1000" dirty="0"/>
              <a:t> </a:t>
            </a:r>
            <a:r>
              <a:rPr lang="pt-BR" sz="1000" dirty="0" err="1"/>
              <a:t>integration</a:t>
            </a:r>
            <a:r>
              <a:rPr lang="pt-BR" sz="1000" dirty="0"/>
              <a:t> </a:t>
            </a:r>
            <a:r>
              <a:rPr lang="pt-BR" sz="1000" dirty="0" err="1"/>
              <a:t>is</a:t>
            </a:r>
            <a:r>
              <a:rPr lang="pt-BR" sz="1000" dirty="0"/>
              <a:t> </a:t>
            </a:r>
            <a:r>
              <a:rPr lang="pt-BR" sz="1000" dirty="0" err="1"/>
              <a:t>hosted</a:t>
            </a:r>
            <a:r>
              <a:rPr lang="pt-BR" sz="1000" dirty="0"/>
              <a:t> in.</a:t>
            </a:r>
          </a:p>
          <a:p>
            <a:pPr marL="0" indent="0">
              <a:buFont typeface="Sniglet"/>
              <a:buNone/>
            </a:pPr>
            <a:r>
              <a:rPr lang="pt-BR" sz="1000" dirty="0"/>
              <a:t>      </a:t>
            </a:r>
            <a:r>
              <a:rPr lang="pt-BR" sz="1000" dirty="0" err="1"/>
              <a:t>serviceInstanceID</a:t>
            </a:r>
            <a:r>
              <a:rPr lang="pt-BR" sz="1000" dirty="0"/>
              <a:t>: "bbd734a3-68c0-4fca-bf05-c9dea31fa62d", // The ID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your</a:t>
            </a:r>
            <a:r>
              <a:rPr lang="pt-BR" sz="1000" dirty="0"/>
              <a:t> </a:t>
            </a:r>
            <a:r>
              <a:rPr lang="pt-BR" sz="1000" dirty="0" err="1"/>
              <a:t>service</a:t>
            </a:r>
            <a:r>
              <a:rPr lang="pt-BR" sz="1000" dirty="0"/>
              <a:t> </a:t>
            </a:r>
            <a:r>
              <a:rPr lang="pt-BR" sz="1000" dirty="0" err="1"/>
              <a:t>instance</a:t>
            </a:r>
            <a:r>
              <a:rPr lang="pt-BR" sz="1000" dirty="0"/>
              <a:t>.</a:t>
            </a:r>
          </a:p>
          <a:p>
            <a:pPr marL="0" indent="0">
              <a:buFont typeface="Sniglet"/>
              <a:buNone/>
            </a:pPr>
            <a:r>
              <a:rPr lang="pt-BR" sz="1000" dirty="0"/>
              <a:t>      </a:t>
            </a:r>
            <a:r>
              <a:rPr lang="pt-BR" sz="1000" dirty="0" err="1"/>
              <a:t>onLoad</a:t>
            </a:r>
            <a:r>
              <a:rPr lang="pt-BR" sz="1000" dirty="0"/>
              <a:t>: </a:t>
            </a:r>
            <a:r>
              <a:rPr lang="pt-BR" sz="1000" dirty="0" err="1"/>
              <a:t>function</a:t>
            </a:r>
            <a:r>
              <a:rPr lang="pt-BR" sz="1000" dirty="0"/>
              <a:t>(</a:t>
            </a:r>
            <a:r>
              <a:rPr lang="pt-BR" sz="1000" dirty="0" err="1"/>
              <a:t>instance</a:t>
            </a:r>
            <a:r>
              <a:rPr lang="pt-BR" sz="1000" dirty="0"/>
              <a:t>) { </a:t>
            </a:r>
            <a:r>
              <a:rPr lang="pt-BR" sz="1000" dirty="0" err="1"/>
              <a:t>instance.render</a:t>
            </a:r>
            <a:r>
              <a:rPr lang="pt-BR" sz="1000" dirty="0"/>
              <a:t>(); }</a:t>
            </a:r>
          </a:p>
          <a:p>
            <a:pPr marL="0" indent="0">
              <a:buFont typeface="Sniglet"/>
              <a:buNone/>
            </a:pPr>
            <a:r>
              <a:rPr lang="pt-BR" sz="1000" dirty="0"/>
              <a:t>    };</a:t>
            </a:r>
          </a:p>
        </p:txBody>
      </p:sp>
      <p:sp>
        <p:nvSpPr>
          <p:cNvPr id="3" name="Google Shape;121;p18">
            <a:extLst>
              <a:ext uri="{FF2B5EF4-FFF2-40B4-BE49-F238E27FC236}">
                <a16:creationId xmlns:a16="http://schemas.microsoft.com/office/drawing/2014/main" id="{53CBE158-FCE0-45A6-B230-28153E953D12}"/>
              </a:ext>
            </a:extLst>
          </p:cNvPr>
          <p:cNvSpPr txBox="1">
            <a:spLocks/>
          </p:cNvSpPr>
          <p:nvPr/>
        </p:nvSpPr>
        <p:spPr>
          <a:xfrm>
            <a:off x="4229075" y="3514465"/>
            <a:ext cx="3828684" cy="1473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✘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pt-BR" sz="1000" dirty="0"/>
              <a:t> </a:t>
            </a:r>
            <a:r>
              <a:rPr lang="pt-BR" sz="1000" dirty="0" err="1"/>
              <a:t>setTimeout</a:t>
            </a:r>
            <a:r>
              <a:rPr lang="pt-BR" sz="1000" dirty="0"/>
              <a:t>(</a:t>
            </a:r>
            <a:r>
              <a:rPr lang="pt-BR" sz="1000" dirty="0" err="1"/>
              <a:t>function</a:t>
            </a:r>
            <a:r>
              <a:rPr lang="pt-BR" sz="1000" dirty="0"/>
              <a:t>(){</a:t>
            </a:r>
          </a:p>
          <a:p>
            <a:pPr marL="0" indent="0">
              <a:buFont typeface="Sniglet"/>
              <a:buNone/>
            </a:pPr>
            <a:r>
              <a:rPr lang="pt-BR" sz="1000" dirty="0"/>
              <a:t>    </a:t>
            </a:r>
            <a:r>
              <a:rPr lang="pt-BR" sz="1000" dirty="0" err="1"/>
              <a:t>const</a:t>
            </a:r>
            <a:r>
              <a:rPr lang="pt-BR" sz="1000" dirty="0"/>
              <a:t> t=</a:t>
            </a:r>
            <a:r>
              <a:rPr lang="pt-BR" sz="1000" dirty="0" err="1"/>
              <a:t>document.createElement</a:t>
            </a:r>
            <a:r>
              <a:rPr lang="pt-BR" sz="1000" dirty="0"/>
              <a:t>('script');</a:t>
            </a:r>
          </a:p>
          <a:p>
            <a:pPr marL="0" indent="0">
              <a:buFont typeface="Sniglet"/>
              <a:buNone/>
            </a:pPr>
            <a:r>
              <a:rPr lang="pt-BR" sz="1000" dirty="0"/>
              <a:t>    </a:t>
            </a:r>
            <a:r>
              <a:rPr lang="pt-BR" sz="1000" dirty="0" err="1"/>
              <a:t>t.src</a:t>
            </a:r>
            <a:r>
              <a:rPr lang="pt-BR" sz="1000" dirty="0"/>
              <a:t>="https://web-</a:t>
            </a:r>
            <a:r>
              <a:rPr lang="pt-BR" sz="1000" dirty="0" err="1"/>
              <a:t>chat.global.assistant.watson.appdomain.cloud</a:t>
            </a:r>
            <a:r>
              <a:rPr lang="pt-BR" sz="1000" dirty="0"/>
              <a:t>/loadWatsonAssistantChat.js";</a:t>
            </a:r>
          </a:p>
          <a:p>
            <a:pPr marL="0" indent="0">
              <a:buFont typeface="Sniglet"/>
              <a:buNone/>
            </a:pPr>
            <a:r>
              <a:rPr lang="pt-BR" sz="1000" dirty="0"/>
              <a:t>    </a:t>
            </a:r>
            <a:r>
              <a:rPr lang="pt-BR" sz="1000" dirty="0" err="1"/>
              <a:t>document.head.appendChild</a:t>
            </a:r>
            <a:r>
              <a:rPr lang="pt-BR" sz="1000" dirty="0"/>
              <a:t>(t);</a:t>
            </a:r>
          </a:p>
          <a:p>
            <a:pPr marL="0" indent="0">
              <a:buFont typeface="Sniglet"/>
              <a:buNone/>
            </a:pPr>
            <a:r>
              <a:rPr lang="pt-BR" sz="1000" dirty="0"/>
              <a:t>  });</a:t>
            </a:r>
          </a:p>
          <a:p>
            <a:pPr marL="0" indent="0">
              <a:buFont typeface="Sniglet"/>
              <a:buNone/>
            </a:pPr>
            <a:r>
              <a:rPr lang="pt-BR" sz="1000" dirty="0"/>
              <a:t>&lt;/script&gt;</a:t>
            </a:r>
          </a:p>
        </p:txBody>
      </p:sp>
      <p:grpSp>
        <p:nvGrpSpPr>
          <p:cNvPr id="12" name="Google Shape;51;p11">
            <a:extLst>
              <a:ext uri="{FF2B5EF4-FFF2-40B4-BE49-F238E27FC236}">
                <a16:creationId xmlns:a16="http://schemas.microsoft.com/office/drawing/2014/main" id="{EC801D8D-C81F-4CE2-AC07-4E5C8FAA1D1A}"/>
              </a:ext>
            </a:extLst>
          </p:cNvPr>
          <p:cNvGrpSpPr/>
          <p:nvPr/>
        </p:nvGrpSpPr>
        <p:grpSpPr>
          <a:xfrm rot="11589381">
            <a:off x="3565956" y="2327830"/>
            <a:ext cx="1069834" cy="895404"/>
            <a:chOff x="1113100" y="2199475"/>
            <a:chExt cx="801900" cy="709925"/>
          </a:xfrm>
        </p:grpSpPr>
        <p:sp>
          <p:nvSpPr>
            <p:cNvPr id="13" name="Google Shape;52;p11">
              <a:extLst>
                <a:ext uri="{FF2B5EF4-FFF2-40B4-BE49-F238E27FC236}">
                  <a16:creationId xmlns:a16="http://schemas.microsoft.com/office/drawing/2014/main" id="{6B9B1CCE-AAA8-4C17-B3E5-930AC39A46B4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;p11">
              <a:extLst>
                <a:ext uri="{FF2B5EF4-FFF2-40B4-BE49-F238E27FC236}">
                  <a16:creationId xmlns:a16="http://schemas.microsoft.com/office/drawing/2014/main" id="{666FFA0D-7536-493E-8778-10A4D9FB404A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2.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IBM Watson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é? Como fazer?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65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IBM Watson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pt-BR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pt-BR" dirty="0"/>
              <a:t>O Watson é um sistema de computador para perguntas e respostas capaz de responder a perguntas feitas em linguagem natural.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pt-BR" dirty="0"/>
              <a:t>É possível criar APIs que utilizem a Inteligência do Watson em https://cloud.ibm.com/</a:t>
            </a: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áfico 2" descr="Cabeça com engrenagens">
            <a:extLst>
              <a:ext uri="{FF2B5EF4-FFF2-40B4-BE49-F238E27FC236}">
                <a16:creationId xmlns:a16="http://schemas.microsoft.com/office/drawing/2014/main" id="{6FC099E3-B6C8-48F9-B00A-B17FBBB41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8119" y="392285"/>
            <a:ext cx="555956" cy="555956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A0679A1F-5F0E-4BF4-B53C-1607CA3BC8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414046"/>
              </p:ext>
            </p:extLst>
          </p:nvPr>
        </p:nvGraphicFramePr>
        <p:xfrm>
          <a:off x="7127045" y="4170495"/>
          <a:ext cx="96837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5" imgW="967680" imgH="372960" progId="Package">
                  <p:embed/>
                </p:oleObj>
              </mc:Choice>
              <mc:Fallback>
                <p:oleObj name="Objeto de Shell de Gerenciador" showAsIcon="1" r:id="rId5" imgW="967680" imgH="37296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A0679A1F-5F0E-4BF4-B53C-1607CA3BC8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27045" y="4170495"/>
                        <a:ext cx="968375" cy="3730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923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Como construir um chatbot com Watson!</a:t>
            </a:r>
            <a:endParaRPr sz="4800" dirty="0"/>
          </a:p>
        </p:txBody>
      </p:sp>
      <p:sp>
        <p:nvSpPr>
          <p:cNvPr id="74" name="Google Shape;74;p13"/>
          <p:cNvSpPr/>
          <p:nvPr/>
        </p:nvSpPr>
        <p:spPr>
          <a:xfrm>
            <a:off x="4052620" y="1960135"/>
            <a:ext cx="2903854" cy="100782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49;p38">
            <a:extLst>
              <a:ext uri="{FF2B5EF4-FFF2-40B4-BE49-F238E27FC236}">
                <a16:creationId xmlns:a16="http://schemas.microsoft.com/office/drawing/2014/main" id="{26EFF05F-AD20-4CBD-8088-93B8D0FD1E28}"/>
              </a:ext>
            </a:extLst>
          </p:cNvPr>
          <p:cNvSpPr/>
          <p:nvPr/>
        </p:nvSpPr>
        <p:spPr>
          <a:xfrm>
            <a:off x="4062180" y="561936"/>
            <a:ext cx="1019639" cy="774678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227181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669</Words>
  <Application>Microsoft Office PowerPoint</Application>
  <PresentationFormat>Apresentação na tela (16:9)</PresentationFormat>
  <Paragraphs>79</Paragraphs>
  <Slides>19</Slides>
  <Notes>18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Walter Turncoat</vt:lpstr>
      <vt:lpstr>Arial</vt:lpstr>
      <vt:lpstr>Sniglet</vt:lpstr>
      <vt:lpstr>Ursula template</vt:lpstr>
      <vt:lpstr>Objeto de Shell de Gerenciador</vt:lpstr>
      <vt:lpstr>Chatbot para Venda                 de Donuts</vt:lpstr>
      <vt:lpstr>Grupo!</vt:lpstr>
      <vt:lpstr>1.  Chatbot</vt:lpstr>
      <vt:lpstr>O projeto</vt:lpstr>
      <vt:lpstr>Apresentação do PowerPoint</vt:lpstr>
      <vt:lpstr>Desenvolvimento</vt:lpstr>
      <vt:lpstr>2.  IBM Watson</vt:lpstr>
      <vt:lpstr>IBM Watson</vt:lpstr>
      <vt:lpstr>Como construir um chatbot com Watson!</vt:lpstr>
      <vt:lpstr>O processo</vt:lpstr>
      <vt:lpstr>O processo</vt:lpstr>
      <vt:lpstr>O processo</vt:lpstr>
      <vt:lpstr>O processo</vt:lpstr>
      <vt:lpstr>O processo</vt:lpstr>
      <vt:lpstr>O processo</vt:lpstr>
      <vt:lpstr>O processo</vt:lpstr>
      <vt:lpstr>O processo</vt:lpstr>
      <vt:lpstr>O processo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para Venda                 de Donuts</dc:title>
  <dc:creator>Luciana Moreira;theus1977@hotmail.com</dc:creator>
  <cp:lastModifiedBy>LUCIANA MOREIRA</cp:lastModifiedBy>
  <cp:revision>20</cp:revision>
  <dcterms:modified xsi:type="dcterms:W3CDTF">2021-09-23T02:09:26Z</dcterms:modified>
</cp:coreProperties>
</file>